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935e4697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9935e4697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d9935e4697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d9935e469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d9935e469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d9935e469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d9935e4697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d9935e4697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9935e469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9935e469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ALVARO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9935e4697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9935e469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ALVARO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9935e4697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9935e4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9935e4697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9935e46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onfluence.atlassian.com/alldoc/atlassian-documentation-32243719.html" TargetMode="External"/><Relationship Id="rId4" Type="http://schemas.openxmlformats.org/officeDocument/2006/relationships/hyperlink" Target="https://confluence.atlassian.com/alldoc/atlassian-documentation-32243719.html" TargetMode="External"/><Relationship Id="rId9" Type="http://schemas.openxmlformats.org/officeDocument/2006/relationships/hyperlink" Target="https://www.scrum.org/forum/scrum-forum" TargetMode="External"/><Relationship Id="rId5" Type="http://schemas.openxmlformats.org/officeDocument/2006/relationships/hyperlink" Target="https://confluence.atlassian.com/alldoc/atlassian-documentation-32243719.html" TargetMode="External"/><Relationship Id="rId6" Type="http://schemas.openxmlformats.org/officeDocument/2006/relationships/hyperlink" Target="https://github.com/jgraph/drawio/wiki/Getting-Support" TargetMode="External"/><Relationship Id="rId7" Type="http://schemas.openxmlformats.org/officeDocument/2006/relationships/hyperlink" Target="https://github.com/jgraph/drawio/wiki/Getting-Support" TargetMode="External"/><Relationship Id="rId8" Type="http://schemas.openxmlformats.org/officeDocument/2006/relationships/hyperlink" Target="https://www.scrum.org/forum/scrum-foru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17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GRUPO 12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2700" y="3572950"/>
            <a:ext cx="90786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Introducción a las Metodologías de Desarrollo de Software </a:t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Trabajo Práctico Especial </a:t>
            </a:r>
            <a:endParaRPr sz="3300"/>
          </a:p>
        </p:txBody>
      </p:sp>
      <p:sp>
        <p:nvSpPr>
          <p:cNvPr id="64" name="Google Shape;64;p13"/>
          <p:cNvSpPr txBox="1"/>
          <p:nvPr/>
        </p:nvSpPr>
        <p:spPr>
          <a:xfrm>
            <a:off x="-302250" y="2651125"/>
            <a:ext cx="974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Samudio Ivan  -  Murillo Álvaro  -  Montero Mariano - Cesario Provenzano </a:t>
            </a: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Guillermo Tomás</a:t>
            </a: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- Murillo </a:t>
            </a:r>
            <a:r>
              <a:rPr lang="es" sz="17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Francisco</a:t>
            </a:r>
            <a:endParaRPr sz="17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91600" y="1531475"/>
            <a:ext cx="24342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200" y="0"/>
            <a:ext cx="91883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/>
          <p:nvPr/>
        </p:nvSpPr>
        <p:spPr>
          <a:xfrm>
            <a:off x="-26100" y="0"/>
            <a:ext cx="9196200" cy="5143500"/>
          </a:xfrm>
          <a:prstGeom prst="rtTriangle">
            <a:avLst/>
          </a:prstGeom>
          <a:solidFill>
            <a:srgbClr val="2222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idx="4294967295" type="subTitle"/>
          </p:nvPr>
        </p:nvSpPr>
        <p:spPr>
          <a:xfrm>
            <a:off x="265500" y="891575"/>
            <a:ext cx="9004200" cy="32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https://conflue</a:t>
            </a:r>
            <a:r>
              <a:rPr lang="es" sz="1400" u="sng">
                <a:solidFill>
                  <a:srgbClr val="22222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</a:t>
            </a:r>
            <a:r>
              <a:rPr lang="es" sz="1400" u="sng">
                <a:hlinkClick r:id="rId5"/>
              </a:rPr>
              <a:t>ce.atlassian.com/alldoc/atlassian-documentation-32243719.html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https://github.com/jgra</a:t>
            </a:r>
            <a:r>
              <a:rPr lang="es" sz="1400" u="sng">
                <a:hlinkClick r:id="rId7"/>
              </a:rPr>
              <a:t>ph/drawio/wiki/Getting-Support</a:t>
            </a:r>
            <a:endParaRPr sz="1300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14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https://www.scrum.org/forum/sc</a:t>
            </a:r>
            <a:r>
              <a:rPr lang="es" sz="1400" u="sng">
                <a:solidFill>
                  <a:srgbClr val="222222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rum-forum</a:t>
            </a:r>
            <a:endParaRPr sz="1300" u="sng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48" name="Google Shape;148;p25"/>
          <p:cNvSpPr txBox="1"/>
          <p:nvPr>
            <p:ph idx="4294967295" type="title"/>
          </p:nvPr>
        </p:nvSpPr>
        <p:spPr>
          <a:xfrm>
            <a:off x="265500" y="95025"/>
            <a:ext cx="4045200" cy="95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Bibliog</a:t>
            </a:r>
            <a:r>
              <a:rPr lang="es">
                <a:solidFill>
                  <a:srgbClr val="222222"/>
                </a:solidFill>
              </a:rPr>
              <a:t>rafía</a:t>
            </a:r>
            <a:endParaRPr>
              <a:solidFill>
                <a:srgbClr val="222222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300">
        <p14:flip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0" y="1078750"/>
            <a:ext cx="45153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poco de contexto..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4685425" y="235575"/>
            <a:ext cx="4358100" cy="46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 Cooperativa de Recuperadores Urbanos de Tandil se ha contactado con nosotros para implementar una </a:t>
            </a:r>
            <a:r>
              <a:rPr lang="es"/>
              <a:t>página</a:t>
            </a:r>
            <a:r>
              <a:rPr lang="es"/>
              <a:t> web con el fin de generar una comunidad de recicladores.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Planteadas las necesidades de esta cooperativa realizaremos este proyecto utilizando la </a:t>
            </a:r>
            <a:r>
              <a:rPr lang="es"/>
              <a:t>metodología</a:t>
            </a:r>
            <a:r>
              <a:rPr lang="es"/>
              <a:t> de trabajo Scrum.  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4939500" y="4419300"/>
            <a:ext cx="824700" cy="30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Herramientas que utilizamos</a:t>
            </a:r>
            <a:endParaRPr/>
          </a:p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731300" y="314100"/>
            <a:ext cx="4045200" cy="4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2000"/>
              <a:t>Grupo de whatsapp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2000"/>
              <a:t>Canal de discord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2000"/>
              <a:t>Jira Software</a:t>
            </a:r>
            <a:endParaRPr sz="20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2000"/>
              <a:t>App.diagrams.net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Char char="●"/>
            </a:pPr>
            <a:r>
              <a:rPr lang="es" sz="2000">
                <a:solidFill>
                  <a:srgbClr val="222222"/>
                </a:solidFill>
                <a:highlight>
                  <a:srgbClr val="FFFFFF"/>
                </a:highlight>
              </a:rPr>
              <a:t>BootstrapStudio.io</a:t>
            </a:r>
            <a:endParaRPr sz="2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>
                <a:highlight>
                  <a:srgbClr val="FFFFFF"/>
                </a:highlight>
                <a:uFill>
                  <a:noFill/>
                </a:uFill>
                <a:hlinkClick r:id="rId3"/>
              </a:rPr>
              <a:t>https://github.com</a:t>
            </a:r>
            <a:endParaRPr sz="20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4075" y="439957"/>
            <a:ext cx="2233090" cy="4622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100" y="1605631"/>
            <a:ext cx="2309925" cy="345646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43975" y="48225"/>
            <a:ext cx="3000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Jira software</a:t>
            </a:r>
            <a:endParaRPr/>
          </a:p>
        </p:txBody>
      </p:sp>
      <p:sp>
        <p:nvSpPr>
          <p:cNvPr id="85" name="Google Shape;85;p16"/>
          <p:cNvSpPr txBox="1"/>
          <p:nvPr>
            <p:ph idx="4294967295" type="subTitle"/>
          </p:nvPr>
        </p:nvSpPr>
        <p:spPr>
          <a:xfrm>
            <a:off x="7001975" y="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Hoja de ruta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4294967295" type="subTitle"/>
          </p:nvPr>
        </p:nvSpPr>
        <p:spPr>
          <a:xfrm>
            <a:off x="4720025" y="11892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Incidencia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4294967295" type="subTitle"/>
          </p:nvPr>
        </p:nvSpPr>
        <p:spPr>
          <a:xfrm>
            <a:off x="1502375" y="19485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Backlog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50" y="2380025"/>
            <a:ext cx="4222801" cy="268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idx="4294967295" type="body"/>
          </p:nvPr>
        </p:nvSpPr>
        <p:spPr>
          <a:xfrm>
            <a:off x="417950" y="518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User story map</a:t>
            </a:r>
            <a:endParaRPr b="1" sz="21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5" y="582200"/>
            <a:ext cx="8363950" cy="425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Criterio de Done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lt1"/>
                </a:solidFill>
              </a:rPr>
              <a:t>El criterio de done planteado para el proyecto que se nos presenta consiste en: cumplir todos los criterios de aceptación asignados a las issues, seguir la sintaxis del lenguaje en el que se va a llevar a cabo el trabajo solicitado, además se deberá contar con la verificación de al menos tres miembros del equipo de desarrollo.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Prototipo en media fidelidad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" name="Google Shape;110;p20"/>
          <p:cNvCxnSpPr/>
          <p:nvPr/>
        </p:nvCxnSpPr>
        <p:spPr>
          <a:xfrm>
            <a:off x="373300" y="42652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20"/>
          <p:cNvCxnSpPr/>
          <p:nvPr/>
        </p:nvCxnSpPr>
        <p:spPr>
          <a:xfrm>
            <a:off x="4884325" y="42652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" name="Google Shape;112;p20"/>
          <p:cNvSpPr txBox="1"/>
          <p:nvPr>
            <p:ph idx="4294967295" type="body"/>
          </p:nvPr>
        </p:nvSpPr>
        <p:spPr>
          <a:xfrm>
            <a:off x="282200" y="-740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000000"/>
                </a:solidFill>
              </a:rPr>
              <a:t>Home</a:t>
            </a:r>
            <a:endParaRPr b="1" sz="2100">
              <a:solidFill>
                <a:srgbClr val="000000"/>
              </a:solidFill>
            </a:endParaRPr>
          </a:p>
        </p:txBody>
      </p:sp>
      <p:sp>
        <p:nvSpPr>
          <p:cNvPr id="113" name="Google Shape;113;p20"/>
          <p:cNvSpPr txBox="1"/>
          <p:nvPr>
            <p:ph idx="4294967295" type="body"/>
          </p:nvPr>
        </p:nvSpPr>
        <p:spPr>
          <a:xfrm>
            <a:off x="282200" y="288825"/>
            <a:ext cx="84612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Es la primer pantalla que </a:t>
            </a:r>
            <a:r>
              <a:rPr lang="es" sz="1400"/>
              <a:t>visualizará</a:t>
            </a:r>
            <a:r>
              <a:rPr lang="es" sz="1400"/>
              <a:t> una persona al ingresar a la </a:t>
            </a:r>
            <a:r>
              <a:rPr lang="es" sz="1400"/>
              <a:t>página. Donde reside la bienvenida , el tablón de noticias y un poco de información.</a:t>
            </a:r>
            <a:endParaRPr sz="1400"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" name="Google Shape;119;p21"/>
          <p:cNvCxnSpPr/>
          <p:nvPr/>
        </p:nvCxnSpPr>
        <p:spPr>
          <a:xfrm>
            <a:off x="341400" y="45532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21"/>
          <p:cNvCxnSpPr/>
          <p:nvPr/>
        </p:nvCxnSpPr>
        <p:spPr>
          <a:xfrm>
            <a:off x="4911600" y="4553258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21"/>
          <p:cNvSpPr txBox="1"/>
          <p:nvPr>
            <p:ph idx="4294967295" type="body"/>
          </p:nvPr>
        </p:nvSpPr>
        <p:spPr>
          <a:xfrm>
            <a:off x="395950" y="53600"/>
            <a:ext cx="84612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</a:rPr>
              <a:t>Podemos observar el tablón de noticias generales como </a:t>
            </a:r>
            <a:r>
              <a:rPr lang="es" sz="1200">
                <a:solidFill>
                  <a:schemeClr val="lt1"/>
                </a:solidFill>
              </a:rPr>
              <a:t>también</a:t>
            </a:r>
            <a:r>
              <a:rPr lang="es" sz="1200">
                <a:solidFill>
                  <a:schemeClr val="lt1"/>
                </a:solidFill>
              </a:rPr>
              <a:t> los materiales con los que trabaja el centro de acopio. 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109" l="0" r="0" t="99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